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0" r:id="rId2"/>
    <p:sldId id="291" r:id="rId3"/>
    <p:sldId id="256" r:id="rId4"/>
    <p:sldId id="283" r:id="rId5"/>
    <p:sldId id="280" r:id="rId6"/>
    <p:sldId id="263" r:id="rId7"/>
    <p:sldId id="264" r:id="rId8"/>
    <p:sldId id="265" r:id="rId9"/>
    <p:sldId id="266" r:id="rId10"/>
    <p:sldId id="261" r:id="rId11"/>
    <p:sldId id="262" r:id="rId12"/>
    <p:sldId id="285" r:id="rId13"/>
    <p:sldId id="281" r:id="rId14"/>
    <p:sldId id="258" r:id="rId15"/>
    <p:sldId id="284" r:id="rId16"/>
    <p:sldId id="282" r:id="rId17"/>
    <p:sldId id="257" r:id="rId18"/>
    <p:sldId id="287" r:id="rId19"/>
    <p:sldId id="286" r:id="rId20"/>
    <p:sldId id="288" r:id="rId21"/>
    <p:sldId id="292" r:id="rId22"/>
    <p:sldId id="294" r:id="rId23"/>
    <p:sldId id="295" r:id="rId24"/>
    <p:sldId id="293" r:id="rId25"/>
    <p:sldId id="279" r:id="rId26"/>
    <p:sldId id="289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19" d="100"/>
          <a:sy n="119" d="100"/>
        </p:scale>
        <p:origin x="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e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A0F33C-E940-44D4-8712-B1C6DD6618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C459735-427D-4FD9-9464-B75FEC40B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8C57A6-32E1-4AEC-8F0D-47DA6CDC8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4A6758-287E-4385-91F1-14BFF34C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54C5B5-C07D-4B37-A4FF-E0411BC69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044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30B327-3F82-485B-BB75-D27A52D38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C4E0B1-56CF-415F-9A71-AAB5AF6F1D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D7FC5F-6CD4-45F7-8E93-076F561F2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566873-09BC-4AF9-8C7E-045D80059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636E6D-08DB-4341-920A-A9F11819C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9008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80D2D66-8774-4533-881A-5499AF6E33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00172F7-CABE-4FDC-A2EE-5386A2E064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ECD400-5F1C-484B-B941-9C8EB4E32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566566-2D52-4666-A483-BA5AB52BE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38F43A-1BC2-4C14-A6FD-4A4F346BF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972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749F75-A454-4C3E-8C80-357CDB17D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73F0AF-7BD3-4C2E-8926-596D09723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37CEA7-96F2-47E1-B8AF-3A4569D3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FED4F9-64F0-460E-BF82-F431E0A54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A4AFCC-4C64-4826-9903-A02E84DA7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404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409E46-6FA0-4147-9F0C-806B6F681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3E61C8-3B13-4ED3-8396-5CE6B313F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23A926-0781-41F3-A4AE-E25A9B03B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691508-DBFE-4C2D-B808-C854B1BBA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39486B-ED2E-4FF3-B2E7-4CF9AD530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906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2CDAE3-B6DB-43FF-A842-E80D9E103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0471FB-B463-4262-B452-D2FD4A0741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8888373-ED2D-44FB-84E1-BF9B95A8F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17A4EC-E2C5-4EA9-BDE6-51BCB0D87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A2092B9-1299-4DE4-BB3D-B1581F2DB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584578-3613-48B8-84A2-226D7B119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53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A49854-427A-4689-BB0F-BAA185850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2304A8-3A64-4736-B2D3-CADDD95B2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745E49-06D5-4B6A-8BF6-53DE15A63B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03FB151-E2A2-4395-BB88-A4257CA333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A5BE83-63AA-4BFB-83BA-BAB9F70077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0DC3A7C-EB18-4C8C-8609-8376ED572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1AE63E6-1565-4CCD-B596-45723570F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BA78291-1CC5-49A3-8ADD-3F231BF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164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4EFA60-537B-45BD-A528-8378F3FF6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460BAAD-3595-433E-814B-974607C2E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3FA73D8-B812-49AF-96D2-7F38992B6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409401B-969E-4DAD-BC4E-453415AF9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886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2688020-F301-482B-BDF5-03E89503D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2A7AF26-3B1F-4AA6-BC23-3C75B61CB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EA32390-5CA4-4D5D-9F12-58857E1D5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9094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95A047-7B14-4DAD-8E84-660A88A6F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46DE1F-3C71-4EBB-A70D-6ACAF9C37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5F5D7B-4E06-4D67-BDE6-2BF51135A1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EB27E8-A775-4909-BD66-A35F0B7F1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3EB596-80A6-40FD-A941-460E5DC23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0D8047-C124-4F66-9B8E-F49C1F003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054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D73D9B-934A-4F19-8AC1-3CC6AFB85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4B0730-ECF9-408B-ACD1-8C0E442761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09C9411-5B0B-4541-95F2-F1C6D1D0D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BF47C2-AF5D-4383-9638-F61C646A1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6A4057-D2C6-458C-A102-D8703E79E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5573735-A0C2-40BA-8BE4-17E4329AE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361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C2149C-695B-476F-8240-01F199ACE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E4CBAA-95F6-4C12-9DE5-9345F4082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F121DB-D3E0-4AB5-AB1D-1F1168119D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22293-54F5-4883-B837-FBA9886E39CD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A55936-8819-481D-A86A-616EB1FD3D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3D329F-E922-48FF-8D7C-2A92E4F4FE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477263-45AA-4A20-B49B-33148A63E7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18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/3.0/" TargetMode="External"/><Relationship Id="rId4" Type="http://schemas.openxmlformats.org/officeDocument/2006/relationships/hyperlink" Target="http://www.pngall.com/grumpy-snow-white-dwarf-png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BE0E56-AEA9-45EB-B4A0-22D78572D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Topics of this course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4CD4BD-037A-4283-A558-4C8182448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What is CS ?</a:t>
            </a:r>
          </a:p>
          <a:p>
            <a:pPr lvl="1"/>
            <a:r>
              <a:rPr lang="en-US" altLang="zh-CN" dirty="0" err="1"/>
              <a:t>Lect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r>
              <a:rPr lang="zh-CN" altLang="en-US" dirty="0"/>
              <a:t> </a:t>
            </a:r>
            <a:r>
              <a:rPr lang="en-US" altLang="zh-CN" dirty="0"/>
              <a:t>what is computer</a:t>
            </a:r>
          </a:p>
          <a:p>
            <a:pPr lvl="1"/>
            <a:r>
              <a:rPr lang="en-US" altLang="zh-CN" dirty="0" err="1"/>
              <a:t>Lect</a:t>
            </a:r>
            <a:r>
              <a:rPr lang="en-US" altLang="zh-CN" dirty="0"/>
              <a:t> 2: how is computer</a:t>
            </a:r>
            <a:r>
              <a:rPr lang="zh-CN" altLang="en-US" dirty="0"/>
              <a:t> </a:t>
            </a:r>
            <a:r>
              <a:rPr lang="en-US" altLang="zh-CN" dirty="0"/>
              <a:t>system working</a:t>
            </a:r>
          </a:p>
          <a:p>
            <a:pPr lvl="1"/>
            <a:r>
              <a:rPr lang="en-US" altLang="zh-CN" dirty="0" err="1"/>
              <a:t>Lect</a:t>
            </a:r>
            <a:r>
              <a:rPr lang="en-US" altLang="zh-CN" dirty="0"/>
              <a:t> 3: Turing machine &amp; P vs NP</a:t>
            </a:r>
          </a:p>
          <a:p>
            <a:pPr lvl="1"/>
            <a:r>
              <a:rPr lang="en-US" altLang="zh-CN" dirty="0" err="1"/>
              <a:t>Lect</a:t>
            </a:r>
            <a:r>
              <a:rPr lang="en-US" altLang="zh-CN" dirty="0"/>
              <a:t> 4: computational thinking &amp; algorithm</a:t>
            </a:r>
          </a:p>
          <a:p>
            <a:pPr lvl="1"/>
            <a:r>
              <a:rPr lang="en-US" altLang="zh-CN" dirty="0" err="1">
                <a:solidFill>
                  <a:srgbClr val="FF0000"/>
                </a:solidFill>
              </a:rPr>
              <a:t>Lect</a:t>
            </a:r>
            <a:r>
              <a:rPr lang="en-US" altLang="zh-CN" dirty="0">
                <a:solidFill>
                  <a:srgbClr val="FF0000"/>
                </a:solidFill>
              </a:rPr>
              <a:t> 5: cloud computing</a:t>
            </a:r>
          </a:p>
          <a:p>
            <a:r>
              <a:rPr lang="en-US" altLang="zh-CN" dirty="0"/>
              <a:t>Why is CS so hot ?</a:t>
            </a:r>
          </a:p>
          <a:p>
            <a:r>
              <a:rPr lang="en-US" altLang="zh-CN" dirty="0"/>
              <a:t>How to learn CS ?</a:t>
            </a:r>
          </a:p>
        </p:txBody>
      </p:sp>
    </p:spTree>
    <p:extLst>
      <p:ext uri="{BB962C8B-B14F-4D97-AF65-F5344CB8AC3E}">
        <p14:creationId xmlns:p14="http://schemas.microsoft.com/office/powerpoint/2010/main" val="2711112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87E855-D094-4A39-9D47-C185EE2A5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Internet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595F358-06F9-499C-BF83-64FC3F4C0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3521" y="1027906"/>
            <a:ext cx="5905386" cy="435133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601001B-878E-43C8-B7B7-55E7132199F3}"/>
              </a:ext>
            </a:extLst>
          </p:cNvPr>
          <p:cNvSpPr txBox="1"/>
          <p:nvPr/>
        </p:nvSpPr>
        <p:spPr>
          <a:xfrm>
            <a:off x="9184711" y="3244334"/>
            <a:ext cx="6351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</a:rPr>
              <a:t>TCP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251ACD0-A397-48B5-8EE6-6C1ACFA673B3}"/>
              </a:ext>
            </a:extLst>
          </p:cNvPr>
          <p:cNvSpPr txBox="1"/>
          <p:nvPr/>
        </p:nvSpPr>
        <p:spPr>
          <a:xfrm>
            <a:off x="9154254" y="3734085"/>
            <a:ext cx="410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</a:rPr>
              <a:t>IP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FD703AF-D8BD-4B99-B797-AE2F3C55BE85}"/>
              </a:ext>
            </a:extLst>
          </p:cNvPr>
          <p:cNvSpPr/>
          <p:nvPr/>
        </p:nvSpPr>
        <p:spPr>
          <a:xfrm>
            <a:off x="4438835" y="3244334"/>
            <a:ext cx="5320072" cy="10169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341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F24E74-DC37-469D-8D76-118A3FCCC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Web (WW</a:t>
            </a:r>
            <a:r>
              <a:rPr lang="en-US" altLang="zh-CN" dirty="0">
                <a:solidFill>
                  <a:srgbClr val="FF0000"/>
                </a:solidFill>
              </a:rPr>
              <a:t>W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D0B63DCA-B168-44F6-9321-9C0F72F23A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4746" y="1024419"/>
            <a:ext cx="6029467" cy="434682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C3A0FDC-1FE7-48A7-AE7C-4FAD40EC255A}"/>
              </a:ext>
            </a:extLst>
          </p:cNvPr>
          <p:cNvSpPr txBox="1"/>
          <p:nvPr/>
        </p:nvSpPr>
        <p:spPr>
          <a:xfrm>
            <a:off x="9802936" y="2152326"/>
            <a:ext cx="1521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err="1">
                <a:solidFill>
                  <a:srgbClr val="FF0000"/>
                </a:solidFill>
              </a:rPr>
              <a:t>HTTP+html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6" name="右大括号 5">
            <a:extLst>
              <a:ext uri="{FF2B5EF4-FFF2-40B4-BE49-F238E27FC236}">
                <a16:creationId xmlns:a16="http://schemas.microsoft.com/office/drawing/2014/main" id="{28BA7EFC-ADB5-440F-9631-85AF2A6E1222}"/>
              </a:ext>
            </a:extLst>
          </p:cNvPr>
          <p:cNvSpPr/>
          <p:nvPr/>
        </p:nvSpPr>
        <p:spPr>
          <a:xfrm>
            <a:off x="9250532" y="1690688"/>
            <a:ext cx="368512" cy="1507144"/>
          </a:xfrm>
          <a:prstGeom prst="rightBrace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56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0B6D0E-A765-4474-95A7-52DB449F8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Typical internet services (TCP/IP based App)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4015AB-3339-4DB3-8994-A738767CF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Web browser, http-</a:t>
            </a:r>
            <a:r>
              <a:rPr lang="en-US" altLang="zh-CN" dirty="0" err="1"/>
              <a:t>url</a:t>
            </a:r>
            <a:r>
              <a:rPr lang="en-US" altLang="zh-CN" dirty="0"/>
              <a:t> mediated apps</a:t>
            </a:r>
          </a:p>
          <a:p>
            <a:r>
              <a:rPr lang="en-US" altLang="zh-CN" dirty="0"/>
              <a:t>Email</a:t>
            </a:r>
          </a:p>
          <a:p>
            <a:r>
              <a:rPr lang="en-US" altLang="zh-CN" dirty="0"/>
              <a:t>ftp</a:t>
            </a:r>
          </a:p>
          <a:p>
            <a:r>
              <a:rPr lang="en-US" altLang="zh-CN" dirty="0"/>
              <a:t>remote host login</a:t>
            </a:r>
          </a:p>
          <a:p>
            <a:r>
              <a:rPr lang="en-US" altLang="zh-CN" dirty="0"/>
              <a:t>Weibo, </a:t>
            </a:r>
            <a:r>
              <a:rPr lang="en-US" altLang="zh-CN" dirty="0" err="1"/>
              <a:t>Wechat</a:t>
            </a:r>
            <a:r>
              <a:rPr lang="en-US" altLang="zh-CN" dirty="0"/>
              <a:t>, </a:t>
            </a:r>
            <a:r>
              <a:rPr lang="en-US" altLang="zh-CN" dirty="0" err="1"/>
              <a:t>Zhifubao</a:t>
            </a:r>
            <a:endParaRPr lang="en-US" altLang="zh-CN" dirty="0"/>
          </a:p>
          <a:p>
            <a:r>
              <a:rPr lang="en-US" altLang="zh-CN" dirty="0"/>
              <a:t>Is </a:t>
            </a:r>
            <a:r>
              <a:rPr lang="zh-CN" altLang="en-US" dirty="0"/>
              <a:t>短信 </a:t>
            </a:r>
            <a:r>
              <a:rPr lang="en-US" altLang="zh-CN" dirty="0"/>
              <a:t>an internet app?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3113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0A8F0B-E55A-41AD-ACDF-8F6D9CE9E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is cloud computing?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63ACBC-5D92-412A-94CC-F5F552E37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Cloud</a:t>
            </a:r>
          </a:p>
          <a:p>
            <a:pPr lvl="1"/>
            <a:r>
              <a:rPr lang="en-US" altLang="zh-CN" dirty="0"/>
              <a:t>Huge (not for individual alone) </a:t>
            </a:r>
          </a:p>
          <a:p>
            <a:pPr lvl="1"/>
            <a:r>
              <a:rPr lang="en-US" altLang="zh-CN" dirty="0"/>
              <a:t>Remote (not interacting face to face)</a:t>
            </a:r>
          </a:p>
          <a:p>
            <a:pPr lvl="1"/>
            <a:r>
              <a:rPr lang="en-US" altLang="zh-CN" dirty="0"/>
              <a:t>Loose (not so tight coupled)</a:t>
            </a:r>
          </a:p>
          <a:p>
            <a:r>
              <a:rPr lang="en-US" altLang="zh-CN" dirty="0"/>
              <a:t>Cloud computing</a:t>
            </a:r>
          </a:p>
          <a:p>
            <a:pPr lvl="1"/>
            <a:r>
              <a:rPr lang="en-US" altLang="zh-CN" dirty="0"/>
              <a:t>wrap up networking computers into such a ‘cloud’</a:t>
            </a:r>
          </a:p>
          <a:p>
            <a:pPr lvl="1"/>
            <a:r>
              <a:rPr lang="en-US" altLang="zh-CN" dirty="0"/>
              <a:t>provide unified services just as local computers do, but </a:t>
            </a:r>
            <a:r>
              <a:rPr lang="en-US" altLang="zh-CN" dirty="0">
                <a:solidFill>
                  <a:srgbClr val="FF0000"/>
                </a:solidFill>
              </a:rPr>
              <a:t>with much lower price! </a:t>
            </a:r>
            <a:r>
              <a:rPr lang="en-US" altLang="zh-CN" dirty="0"/>
              <a:t>5-7 times saving in </a:t>
            </a:r>
            <a:r>
              <a:rPr lang="en-US" altLang="zh-CN" dirty="0" err="1"/>
              <a:t>hardwares</a:t>
            </a:r>
            <a:r>
              <a:rPr lang="en-US" altLang="zh-CN" dirty="0"/>
              <a:t>/power/management, increasing in utilities. In summary, 30+ times saving in total cost!</a:t>
            </a:r>
          </a:p>
          <a:p>
            <a:pPr lvl="1"/>
            <a:r>
              <a:rPr lang="en-US" altLang="zh-CN" dirty="0"/>
              <a:t>Pay for lower price with </a:t>
            </a:r>
            <a:r>
              <a:rPr lang="en-US" altLang="zh-CN" dirty="0">
                <a:solidFill>
                  <a:srgbClr val="FF0000"/>
                </a:solidFill>
              </a:rPr>
              <a:t>a little bit slower speed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F9B2D12-BB14-4920-A44F-64D00793A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708" y="1242874"/>
            <a:ext cx="5242292" cy="259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65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69D2C5-74CA-4EBC-AF51-8974F27EB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Cloud networking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9173D2-0652-461D-B60F-E7BBD3F0E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network management, control and even data connectivity onto cloud services. </a:t>
            </a:r>
          </a:p>
          <a:p>
            <a:r>
              <a:rPr lang="en-US" altLang="zh-CN" dirty="0"/>
              <a:t>Examples include using cloud-based network controllers to direct traffic across WAN connections or a cloud service provider's internal WAN to carry customer WAN traffic.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28245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1AB994-833C-4140-BE30-284E236FF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Internet is the carrier which delivers CC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54D4BA-202C-4447-B5F1-E77A120A0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Despite how complicate cloud constructs its intra-own networking, usually CC delivers services by internet.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C38EE9-8ED1-427F-B7CA-B3660797B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623" y="2701734"/>
            <a:ext cx="5242292" cy="259912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DCF14C4-FD92-43E3-B74F-D2FD11F078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98128" y="3835519"/>
            <a:ext cx="996319" cy="168463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E444EAA-E7BE-492E-BBDE-71B0C3CB199A}"/>
              </a:ext>
            </a:extLst>
          </p:cNvPr>
          <p:cNvSpPr txBox="1"/>
          <p:nvPr/>
        </p:nvSpPr>
        <p:spPr>
          <a:xfrm>
            <a:off x="2929632" y="6849816"/>
            <a:ext cx="175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>
                <a:hlinkClick r:id="rId4" tooltip="http://www.pngall.com/grumpy-snow-white-dwarf-png"/>
              </a:rPr>
              <a:t>此照片</a:t>
            </a:r>
            <a:r>
              <a:rPr lang="zh-CN" altLang="en-US" sz="900"/>
              <a:t>，作者: 未知作者，许可证: </a:t>
            </a:r>
            <a:r>
              <a:rPr lang="zh-CN" altLang="en-US" sz="900">
                <a:hlinkClick r:id="rId5" tooltip="https://creativecommons.org/licenses/by-nc/3.0/"/>
              </a:rPr>
              <a:t>CC BY-NC</a:t>
            </a:r>
            <a:endParaRPr lang="zh-CN" altLang="en-US" sz="900"/>
          </a:p>
        </p:txBody>
      </p:sp>
      <p:sp>
        <p:nvSpPr>
          <p:cNvPr id="8" name="箭头: 左右 7">
            <a:extLst>
              <a:ext uri="{FF2B5EF4-FFF2-40B4-BE49-F238E27FC236}">
                <a16:creationId xmlns:a16="http://schemas.microsoft.com/office/drawing/2014/main" id="{06F8C104-D293-4561-BEDE-C718E31FA17F}"/>
              </a:ext>
            </a:extLst>
          </p:cNvPr>
          <p:cNvSpPr/>
          <p:nvPr/>
        </p:nvSpPr>
        <p:spPr>
          <a:xfrm>
            <a:off x="4394448" y="4128117"/>
            <a:ext cx="2271176" cy="79011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EA0A89B-53B7-4BD1-A001-2498B52130F1}"/>
              </a:ext>
            </a:extLst>
          </p:cNvPr>
          <p:cNvSpPr txBox="1"/>
          <p:nvPr/>
        </p:nvSpPr>
        <p:spPr>
          <a:xfrm>
            <a:off x="5131293" y="3932808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internet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39108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1C541D-79F7-46AF-8BA3-AA827D092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 can CC provide service with lower price?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14DC61-0B4B-40DD-A5E1-B4D07C242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Share networked computers</a:t>
            </a:r>
          </a:p>
          <a:p>
            <a:r>
              <a:rPr lang="en-US" altLang="zh-CN" dirty="0"/>
              <a:t>Centralized maintenance, marginal utility</a:t>
            </a:r>
          </a:p>
          <a:p>
            <a:r>
              <a:rPr lang="en-US" altLang="zh-CN" dirty="0"/>
              <a:t>Time-sharing of networked resources</a:t>
            </a:r>
          </a:p>
          <a:p>
            <a:pPr lvl="1"/>
            <a:r>
              <a:rPr lang="en-US" altLang="zh-CN" dirty="0"/>
              <a:t>Users are not using their computing resources simultaneously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9027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71A354-3CDB-4976-AB62-45853809C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Cloud computing services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A61BB9-E7FD-479C-953B-C66502106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IaaS</a:t>
            </a:r>
          </a:p>
          <a:p>
            <a:pPr lvl="1"/>
            <a:r>
              <a:rPr lang="en-US" altLang="zh-CN" dirty="0"/>
              <a:t>Sell hardware</a:t>
            </a:r>
          </a:p>
          <a:p>
            <a:r>
              <a:rPr lang="en-US" altLang="zh-CN" dirty="0"/>
              <a:t>PaaS</a:t>
            </a:r>
          </a:p>
          <a:p>
            <a:pPr lvl="1"/>
            <a:r>
              <a:rPr lang="en-US" altLang="zh-CN" dirty="0"/>
              <a:t>+Sell platform</a:t>
            </a:r>
          </a:p>
          <a:p>
            <a:r>
              <a:rPr lang="en-US" altLang="zh-CN" dirty="0"/>
              <a:t>SaaS</a:t>
            </a:r>
          </a:p>
          <a:p>
            <a:pPr lvl="1"/>
            <a:r>
              <a:rPr lang="en-US" altLang="zh-CN" dirty="0"/>
              <a:t>+Sell service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9199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47FF-CDCD-4A97-8015-3B4615E3D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Cloud computing features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EFBD37-4961-4798-AC53-12B71ED3D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Large scale</a:t>
            </a:r>
          </a:p>
          <a:p>
            <a:r>
              <a:rPr lang="en-US" altLang="zh-CN" dirty="0"/>
              <a:t>Virtualize</a:t>
            </a:r>
          </a:p>
          <a:p>
            <a:r>
              <a:rPr lang="en-US" altLang="zh-CN" dirty="0"/>
              <a:t>High reliability</a:t>
            </a:r>
          </a:p>
          <a:p>
            <a:r>
              <a:rPr lang="en-US" altLang="zh-CN" dirty="0"/>
              <a:t>Generalize</a:t>
            </a:r>
          </a:p>
          <a:p>
            <a:r>
              <a:rPr lang="en-US" altLang="zh-CN" dirty="0"/>
              <a:t>Scalability</a:t>
            </a:r>
          </a:p>
          <a:p>
            <a:r>
              <a:rPr lang="en-US" altLang="zh-CN" dirty="0"/>
              <a:t>On-demand service</a:t>
            </a:r>
          </a:p>
          <a:p>
            <a:r>
              <a:rPr lang="en-US" altLang="zh-CN" dirty="0"/>
              <a:t>Inexpensive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279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C826CE-494F-48B3-B6F3-352DA8664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Successful commercial clouds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1315D4-2B0E-4677-ABC7-FDCBB5A93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AWS</a:t>
            </a:r>
          </a:p>
          <a:p>
            <a:r>
              <a:rPr lang="en-US" altLang="zh-CN" dirty="0"/>
              <a:t>Azure</a:t>
            </a:r>
          </a:p>
          <a:p>
            <a:r>
              <a:rPr lang="en-US" altLang="zh-CN" dirty="0"/>
              <a:t>Google cloud</a:t>
            </a:r>
          </a:p>
          <a:p>
            <a:r>
              <a:rPr lang="en-US" altLang="zh-CN" dirty="0" err="1"/>
              <a:t>Aliyun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174CFCE-7AE7-449B-B5F7-A5BEECC08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517" y="2403074"/>
            <a:ext cx="4133109" cy="286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76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6E744D5-C7C4-4375-819F-22E468ED73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Cloud computing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D7D94071-15EA-4D0B-8D34-1B8CB50E22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/>
              <a:t>qiang@suda.edu.cn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84613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EF5830-B115-4238-A440-900CF703C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Cloud computing vs big data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1580EE-4C79-498C-8F60-5B4592BE3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Cloud computing is the processing platform for big data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02169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98C582-89B0-BE41-A1B0-F8D4FB603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Delivery and execution of software under clouding computing: Docker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F3D7913-4D78-CC40-B9EF-2B6F3FCFE1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690688"/>
            <a:ext cx="9617336" cy="4894115"/>
          </a:xfrm>
        </p:spPr>
      </p:pic>
    </p:spTree>
    <p:extLst>
      <p:ext uri="{BB962C8B-B14F-4D97-AF65-F5344CB8AC3E}">
        <p14:creationId xmlns:p14="http://schemas.microsoft.com/office/powerpoint/2010/main" val="3846266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95B302-91A9-6140-A741-300047764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Standardization outside </a:t>
            </a:r>
            <a:r>
              <a:rPr kumimoji="1" lang="en-US" altLang="zh-CN" dirty="0" err="1"/>
              <a:t>wraping</a:t>
            </a:r>
            <a:r>
              <a:rPr kumimoji="1" lang="en-US" altLang="zh-CN" dirty="0"/>
              <a:t> variety inside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0DED24A-73D1-3546-AD33-ED0F99D4D4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050" y="1793353"/>
            <a:ext cx="9499899" cy="4351338"/>
          </a:xfrm>
        </p:spPr>
      </p:pic>
    </p:spTree>
    <p:extLst>
      <p:ext uri="{BB962C8B-B14F-4D97-AF65-F5344CB8AC3E}">
        <p14:creationId xmlns:p14="http://schemas.microsoft.com/office/powerpoint/2010/main" val="3272720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328FAC-0FF9-2848-8C13-3DB678C8C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Making docker components</a:t>
            </a:r>
            <a:endParaRPr kumimoji="1" lang="zh-CN" altLang="en-US" dirty="0"/>
          </a:p>
        </p:txBody>
      </p:sp>
      <p:pic>
        <p:nvPicPr>
          <p:cNvPr id="1026" name="Picture 2" descr="dockerfile 的图像结果">
            <a:extLst>
              <a:ext uri="{FF2B5EF4-FFF2-40B4-BE49-F238E27FC236}">
                <a16:creationId xmlns:a16="http://schemas.microsoft.com/office/drawing/2014/main" id="{F2921D82-8C91-DB44-82F6-26DA1324CB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9713" y="2018891"/>
            <a:ext cx="7047964" cy="379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58930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12944D-F352-7A4E-A262-FEF932CFA3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150" y="850196"/>
            <a:ext cx="9423699" cy="539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275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98973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Cloud computing: a </a:t>
            </a:r>
            <a:r>
              <a:rPr lang="en-US" altLang="zh-CN" sz="6000" dirty="0">
                <a:solidFill>
                  <a:srgbClr val="FF0000"/>
                </a:solidFill>
              </a:rPr>
              <a:t>huge</a:t>
            </a:r>
            <a:r>
              <a:rPr lang="en-US" altLang="zh-CN" dirty="0"/>
              <a:t> virtual “computer”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087" y="3429000"/>
            <a:ext cx="4286250" cy="3267075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7DD8B02-6CDA-45ED-B564-08E44C94424A}"/>
              </a:ext>
            </a:extLst>
          </p:cNvPr>
          <p:cNvSpPr txBox="1"/>
          <p:nvPr/>
        </p:nvSpPr>
        <p:spPr>
          <a:xfrm>
            <a:off x="2530136" y="686395"/>
            <a:ext cx="61654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/>
              <a:t>Key idea of this lecture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8795042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40ABA9-8DB3-4B57-A0F9-12C68D69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Homework 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7341E9-6A7B-458E-AEF5-63495EB60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Design a product based on cloud computing. You have to justify why cloud computing is the necessary platform for your product.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6508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41130C4-1CC1-4841-A9A1-D370061F8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is </a:t>
            </a:r>
            <a:r>
              <a:rPr lang="zh-CN" altLang="en-US" dirty="0"/>
              <a:t>（</a:t>
            </a:r>
            <a:r>
              <a:rPr lang="en-US" altLang="zh-CN" dirty="0"/>
              <a:t>CS</a:t>
            </a:r>
            <a:r>
              <a:rPr lang="zh-CN" altLang="en-US" dirty="0"/>
              <a:t>） </a:t>
            </a:r>
            <a:r>
              <a:rPr lang="en-US" altLang="zh-CN" dirty="0"/>
              <a:t>network</a:t>
            </a:r>
            <a:r>
              <a:rPr lang="zh-CN" altLang="en-US" dirty="0"/>
              <a:t>？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7894AE77-711E-4C7F-AC98-0BF7244F9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 general network: C with connection to A and B</a:t>
            </a:r>
          </a:p>
          <a:p>
            <a:r>
              <a:rPr lang="en-US" altLang="zh-CN" dirty="0"/>
              <a:t>Computer networking: </a:t>
            </a:r>
          </a:p>
          <a:p>
            <a:pPr lvl="1"/>
            <a:r>
              <a:rPr lang="en-US" altLang="zh-CN" dirty="0"/>
              <a:t>Provides a </a:t>
            </a:r>
            <a:r>
              <a:rPr lang="en-US" altLang="zh-CN" dirty="0">
                <a:solidFill>
                  <a:srgbClr val="FF0000"/>
                </a:solidFill>
              </a:rPr>
              <a:t>virtual computer</a:t>
            </a:r>
            <a:r>
              <a:rPr lang="en-US" altLang="zh-CN" dirty="0"/>
              <a:t> C by connecting computers (A,B,……), which can:</a:t>
            </a:r>
          </a:p>
          <a:p>
            <a:pPr lvl="2"/>
            <a:r>
              <a:rPr lang="en-US" altLang="zh-CN" dirty="0"/>
              <a:t>Access resources residing within A,B,……</a:t>
            </a:r>
          </a:p>
          <a:p>
            <a:pPr lvl="2"/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C</a:t>
            </a:r>
            <a:r>
              <a:rPr lang="zh-CN" altLang="en-US" dirty="0"/>
              <a:t> </a:t>
            </a:r>
            <a:r>
              <a:rPr lang="en-US" altLang="zh-CN" dirty="0"/>
              <a:t>+= A + B +……</a:t>
            </a:r>
          </a:p>
        </p:txBody>
      </p:sp>
    </p:spTree>
    <p:extLst>
      <p:ext uri="{BB962C8B-B14F-4D97-AF65-F5344CB8AC3E}">
        <p14:creationId xmlns:p14="http://schemas.microsoft.com/office/powerpoint/2010/main" val="2028772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FE659-BD7A-406E-A4B6-0568F9D5E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Intersection of computer technology and electric communication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85B3CB-E26A-45D2-BDA0-7A1A931EC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Resource subnet</a:t>
            </a:r>
          </a:p>
          <a:p>
            <a:pPr lvl="1"/>
            <a:r>
              <a:rPr lang="en-US" altLang="zh-CN" dirty="0"/>
              <a:t>Host, terminal, adapter, software, data</a:t>
            </a:r>
          </a:p>
          <a:p>
            <a:pPr lvl="1"/>
            <a:r>
              <a:rPr lang="en-US" altLang="zh-CN" dirty="0"/>
              <a:t>Data processing</a:t>
            </a:r>
          </a:p>
          <a:p>
            <a:pPr lvl="1"/>
            <a:r>
              <a:rPr lang="en-US" altLang="zh-CN" dirty="0"/>
              <a:t>Personal, user-oriented</a:t>
            </a:r>
          </a:p>
          <a:p>
            <a:pPr lvl="1"/>
            <a:r>
              <a:rPr lang="en-US" altLang="zh-CN" dirty="0"/>
              <a:t>Commercials based on road net</a:t>
            </a:r>
          </a:p>
          <a:p>
            <a:r>
              <a:rPr lang="en-US" altLang="zh-CN" dirty="0"/>
              <a:t>Communication subnet</a:t>
            </a:r>
          </a:p>
          <a:p>
            <a:pPr lvl="1"/>
            <a:r>
              <a:rPr lang="en-US" altLang="zh-CN" dirty="0"/>
              <a:t>Communication controller, circuits, communicating devices</a:t>
            </a:r>
          </a:p>
          <a:p>
            <a:pPr lvl="1"/>
            <a:r>
              <a:rPr lang="en-US" altLang="zh-CN" dirty="0"/>
              <a:t>Data communicating</a:t>
            </a:r>
          </a:p>
          <a:p>
            <a:pPr lvl="1"/>
            <a:r>
              <a:rPr lang="en-US" altLang="zh-CN" dirty="0"/>
              <a:t>Share, public service</a:t>
            </a:r>
          </a:p>
          <a:p>
            <a:pPr lvl="1"/>
            <a:r>
              <a:rPr lang="en-US" altLang="zh-CN" dirty="0"/>
              <a:t>Public road net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7317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C5BA48-2E01-4CA5-91F9-6CB2309C0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Network categories from different perspectives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EF1E30-0220-42EA-8A02-65207EC45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Geography</a:t>
            </a:r>
          </a:p>
          <a:p>
            <a:pPr lvl="1"/>
            <a:r>
              <a:rPr lang="en-US" altLang="zh-CN" dirty="0"/>
              <a:t>LAN / WAN / MAN</a:t>
            </a:r>
          </a:p>
          <a:p>
            <a:r>
              <a:rPr lang="en-US" altLang="zh-CN" dirty="0"/>
              <a:t>Switching</a:t>
            </a:r>
          </a:p>
          <a:p>
            <a:pPr lvl="1"/>
            <a:r>
              <a:rPr lang="en-US" altLang="zh-CN" dirty="0"/>
              <a:t>Circuit switching / Message switching / Packet switching / Cell switching</a:t>
            </a:r>
          </a:p>
          <a:p>
            <a:r>
              <a:rPr lang="en-US" altLang="zh-CN" dirty="0"/>
              <a:t>Communication media</a:t>
            </a:r>
          </a:p>
          <a:p>
            <a:pPr lvl="1"/>
            <a:r>
              <a:rPr lang="en-US" altLang="zh-CN" dirty="0"/>
              <a:t>Wireless / Wired / Fiber</a:t>
            </a:r>
          </a:p>
          <a:p>
            <a:r>
              <a:rPr lang="en-US" altLang="zh-CN" dirty="0"/>
              <a:t>Topology</a:t>
            </a:r>
          </a:p>
          <a:p>
            <a:pPr lvl="1"/>
            <a:r>
              <a:rPr lang="en-US" altLang="zh-CN" dirty="0"/>
              <a:t>Bus / Star / </a:t>
            </a:r>
            <a:r>
              <a:rPr lang="en-US" altLang="zh-CN" dirty="0" err="1"/>
              <a:t>Tokenring</a:t>
            </a:r>
            <a:r>
              <a:rPr lang="en-US" altLang="zh-CN" dirty="0"/>
              <a:t> / Tree / Ad </a:t>
            </a:r>
            <a:r>
              <a:rPr lang="en-US" altLang="zh-CN" dirty="0" err="1"/>
              <a:t>Hc</a:t>
            </a:r>
            <a:endParaRPr lang="en-US" altLang="zh-CN" dirty="0"/>
          </a:p>
          <a:p>
            <a:r>
              <a:rPr lang="en-US" altLang="zh-CN" dirty="0"/>
              <a:t>……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6432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7500DA-540D-4581-849D-C1B8882B3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 general network model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B84471-B0B8-4B29-AF76-B37362805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DC3D42C-7EE0-4DBB-BEBE-2BC33C8CD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3413" y="1483538"/>
            <a:ext cx="7300311" cy="537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409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11D782E-EDF5-4FF2-B43F-DA74AA8DC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785" y="0"/>
            <a:ext cx="106724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24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42FEE7-BD8B-4F4E-860C-3E06B6990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007" y="0"/>
            <a:ext cx="103359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33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E17BAEC-ED65-41E6-A24E-BEFC12A3A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49"/>
            <a:ext cx="12192000" cy="683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412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552</Words>
  <Application>Microsoft Macintosh PowerPoint</Application>
  <PresentationFormat>宽屏</PresentationFormat>
  <Paragraphs>101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0" baseType="lpstr">
      <vt:lpstr>等线</vt:lpstr>
      <vt:lpstr>等线 Light</vt:lpstr>
      <vt:lpstr>Arial</vt:lpstr>
      <vt:lpstr>Office 主题​​</vt:lpstr>
      <vt:lpstr>Topics of this course</vt:lpstr>
      <vt:lpstr>Cloud computing</vt:lpstr>
      <vt:lpstr>What is （CS） network？</vt:lpstr>
      <vt:lpstr>Intersection of computer technology and electric communication</vt:lpstr>
      <vt:lpstr>Network categories from different perspectives</vt:lpstr>
      <vt:lpstr>A general network model</vt:lpstr>
      <vt:lpstr>PowerPoint 演示文稿</vt:lpstr>
      <vt:lpstr>PowerPoint 演示文稿</vt:lpstr>
      <vt:lpstr>PowerPoint 演示文稿</vt:lpstr>
      <vt:lpstr>Internet</vt:lpstr>
      <vt:lpstr>Web (WWW)</vt:lpstr>
      <vt:lpstr>Typical internet services (TCP/IP based App)</vt:lpstr>
      <vt:lpstr>What is cloud computing?</vt:lpstr>
      <vt:lpstr>Cloud networking</vt:lpstr>
      <vt:lpstr>Internet is the carrier which delivers CC</vt:lpstr>
      <vt:lpstr>How can CC provide service with lower price?</vt:lpstr>
      <vt:lpstr>Cloud computing services</vt:lpstr>
      <vt:lpstr>Cloud computing features</vt:lpstr>
      <vt:lpstr>Successful commercial clouds</vt:lpstr>
      <vt:lpstr>Cloud computing vs big data</vt:lpstr>
      <vt:lpstr>Delivery and execution of software under clouding computing: Docker</vt:lpstr>
      <vt:lpstr>Standardization outside wraping variety inside</vt:lpstr>
      <vt:lpstr>Making docker components</vt:lpstr>
      <vt:lpstr>PowerPoint 演示文稿</vt:lpstr>
      <vt:lpstr>Cloud computing: a huge virtual “computer”</vt:lpstr>
      <vt:lpstr>Homework 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（CS） network？</dc:title>
  <dc:creator>lenWin</dc:creator>
  <cp:lastModifiedBy>lenny lv</cp:lastModifiedBy>
  <cp:revision>13</cp:revision>
  <dcterms:created xsi:type="dcterms:W3CDTF">2021-06-28T06:37:59Z</dcterms:created>
  <dcterms:modified xsi:type="dcterms:W3CDTF">2021-11-21T03:36:15Z</dcterms:modified>
</cp:coreProperties>
</file>

<file path=docProps/thumbnail.jpeg>
</file>